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86" r:id="rId11"/>
    <p:sldId id="266" r:id="rId12"/>
    <p:sldId id="271" r:id="rId13"/>
    <p:sldId id="270" r:id="rId14"/>
    <p:sldId id="276" r:id="rId15"/>
    <p:sldId id="277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8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89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95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35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7330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509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0885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7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8698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9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510A3E-0C0A-4880-889E-ECDBA492A70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2CCEC0-B0FB-4681-ACB0-09EABF7355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830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8523" y="609130"/>
            <a:ext cx="10318418" cy="4394988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Cardiac Measures of </a:t>
            </a:r>
            <a:r>
              <a:rPr lang="en-US" altLang="zh-TW" sz="4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Cognitive </a:t>
            </a:r>
            <a:r>
              <a:rPr lang="en-US" altLang="zh-TW" sz="45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Workload : </a:t>
            </a:r>
            <a:br>
              <a:rPr lang="en-US" altLang="zh-TW" sz="45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5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en-US" altLang="zh-TW" sz="4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Meta-Analysis</a:t>
            </a:r>
            <a:br>
              <a:rPr lang="en-US" altLang="zh-TW" sz="4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認知工作量的心臟測量：整合分析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65732" y="4796854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Ashley M.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Hughes,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Gabriella M. Hancock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Shannon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L. Marlow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Shannon L. Marlow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Eduardo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Salas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First Published March 1, 2019</a:t>
            </a:r>
          </a:p>
        </p:txBody>
      </p:sp>
    </p:spTree>
    <p:extLst>
      <p:ext uri="{BB962C8B-B14F-4D97-AF65-F5344CB8AC3E}">
        <p14:creationId xmlns:p14="http://schemas.microsoft.com/office/powerpoint/2010/main" val="42629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Theoretical Approach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459864"/>
            <a:ext cx="10515600" cy="491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影響工作負載之變量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）工作複雜性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）環境背景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）個體差異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Theoretical Approach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9864"/>
            <a:ext cx="10515600" cy="491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影響工作負載之變量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）工作複雜性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r>
              <a:rPr lang="zh-TW" altLang="en-US" sz="2200" dirty="0" smtClean="0"/>
              <a:t>工作</a:t>
            </a:r>
            <a:r>
              <a:rPr lang="zh-TW" altLang="zh-TW" sz="2200" dirty="0" smtClean="0"/>
              <a:t>狀態</a:t>
            </a:r>
            <a:r>
              <a:rPr lang="zh-TW" altLang="zh-TW" sz="2200" dirty="0"/>
              <a:t>、工作負載和回饋，可以影響作業員的績效和認知狀態 </a:t>
            </a:r>
            <a:r>
              <a:rPr lang="en-US" altLang="zh-TW" sz="2200" dirty="0" smtClean="0"/>
              <a:t>(</a:t>
            </a:r>
            <a:r>
              <a:rPr lang="en-US" altLang="zh-TW" sz="2200" dirty="0"/>
              <a:t>See, Howe, Warm, &amp; </a:t>
            </a:r>
            <a:r>
              <a:rPr lang="en-US" altLang="zh-TW" sz="2200" dirty="0" err="1"/>
              <a:t>Dember</a:t>
            </a:r>
            <a:r>
              <a:rPr lang="en-US" altLang="zh-TW" sz="2200" dirty="0"/>
              <a:t>, 1995</a:t>
            </a:r>
            <a:r>
              <a:rPr lang="en-US" altLang="zh-TW" sz="2200" dirty="0" smtClean="0"/>
              <a:t>)</a:t>
            </a: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工作上聽覺、視覺和觸覺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凸顯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人類感知表現的差異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(see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Wickens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2008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306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Theoretical Approach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9864"/>
            <a:ext cx="10515600" cy="491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影響工作負載之變量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）環境背景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照明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溫度和噪音，可以通過自我報告測量來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生理和認知狀態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(Hancock, Ross, &amp; Szalma,2007; Hancock &amp; Warm, 1989; Thayer et al.,2010)</a:t>
            </a: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應凸顯出不受控的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，降低外部有效性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Anderson,Lindsay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&amp; Bushman, 1999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56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Theoretical Approach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9864"/>
            <a:ext cx="10515600" cy="491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影響工作負載之變量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）個體差異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生理影響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的主要變量之一是專業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(Abernethy, Maxwell, Masters, 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VanDer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Kamp, &amp; Jackson, 2007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這些差異被認為會影響生理反應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(e.g.,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Obrist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Webb,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Sutterer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&amp; Howard, 1970)</a:t>
            </a:r>
            <a:endParaRPr lang="zh-TW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86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Theoretical Approach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9864"/>
            <a:ext cx="10515600" cy="491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測量認知工作負荷的有效性時會出現問題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(Wickens,2008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測量的研究中使用的小樣本量有關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(e.g., six participants in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Bogler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Mehnert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Steinbrink,&amp; Haynes, 2014; 23 participants in Xu,2014)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17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Theoretical Approach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9864"/>
            <a:ext cx="10515600" cy="491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整合析的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）強加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認知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負載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測量的變化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幅度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個體差異對生理反應的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02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97" y="1269288"/>
            <a:ext cx="7836805" cy="512184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38200" y="6418040"/>
            <a:ext cx="807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i="1" u="none" strike="noStrike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Figure 1. </a:t>
            </a:r>
            <a:r>
              <a:rPr lang="en-US" altLang="zh-TW" b="1" i="0" u="none" strike="noStrike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 step-by-step approach to completing present meta-analysis.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2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873" y="1690688"/>
            <a:ext cx="7870254" cy="43869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8200" y="6281404"/>
            <a:ext cx="807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i="1" u="none" strike="noStrike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Figure 1. </a:t>
            </a:r>
            <a:r>
              <a:rPr lang="en-US" altLang="zh-TW" b="1" i="0" u="none" strike="noStrike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 step-by-step approach to completing present meta-analysis.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17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487424"/>
            <a:ext cx="10515600" cy="468953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Coding Procedures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編碼程序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工作特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徵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事件發生率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工作類型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工作量。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(see Hughes et al., 2014)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492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Cognitive Workload and Cardiac Measures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097" y="1290297"/>
            <a:ext cx="8795806" cy="5385713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1987296" y="2560320"/>
            <a:ext cx="12557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987296" y="2798064"/>
            <a:ext cx="12557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1987296" y="5620512"/>
            <a:ext cx="1024128" cy="182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987296" y="3541776"/>
            <a:ext cx="804672" cy="60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121408" y="3825241"/>
            <a:ext cx="658368" cy="304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4742688" y="2342386"/>
            <a:ext cx="512064" cy="243840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730496" y="2586226"/>
            <a:ext cx="512064" cy="243840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730496" y="3334508"/>
            <a:ext cx="512064" cy="243840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718304" y="5376672"/>
            <a:ext cx="512064" cy="243840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999462" y="2289044"/>
            <a:ext cx="1145050" cy="329184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999462" y="2543554"/>
            <a:ext cx="1145050" cy="329184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962886" y="3334508"/>
            <a:ext cx="1218202" cy="329184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999462" y="5334000"/>
            <a:ext cx="1145050" cy="329184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6008" y="1255775"/>
            <a:ext cx="10515600" cy="477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Objective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目的</a:t>
            </a:r>
            <a:endParaRPr lang="en-US" altLang="zh-TW" sz="24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評估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工作負荷</a:t>
            </a: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操作對各種心臟測量的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影響</a:t>
            </a: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Background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背景</a:t>
            </a:r>
            <a:endParaRPr lang="en-US" altLang="zh-TW" sz="24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認知工作負載會影響人員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績效</a:t>
            </a: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但目前尚不清楚哪種基於心臟的評估最能表明認知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工作量</a:t>
            </a: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到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目前</a:t>
            </a: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為止還沒有關於認知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工作</a:t>
            </a: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負載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心臟評估的整合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分析</a:t>
            </a: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Method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方法</a:t>
            </a:r>
            <a:endParaRPr lang="en-US" altLang="zh-TW" sz="24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en-US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Morris and </a:t>
            </a:r>
            <a:r>
              <a:rPr lang="en-US" altLang="zh-TW" sz="2200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DeShon’s</a:t>
            </a:r>
            <a:r>
              <a:rPr lang="en-US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en-US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meta-analytic</a:t>
            </a:r>
            <a:endParaRPr lang="en-US" altLang="zh-TW" sz="22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45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52728" y="28086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Moderator Analyses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84" y="943643"/>
            <a:ext cx="5376672" cy="5829013"/>
          </a:xfrm>
        </p:spPr>
      </p:pic>
      <p:sp>
        <p:nvSpPr>
          <p:cNvPr id="2" name="橢圓 1"/>
          <p:cNvSpPr/>
          <p:nvPr/>
        </p:nvSpPr>
        <p:spPr>
          <a:xfrm>
            <a:off x="3413760" y="2633472"/>
            <a:ext cx="3438144" cy="8168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450336" y="1816608"/>
            <a:ext cx="3438144" cy="81686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2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Regression Analysis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352" y="1690688"/>
            <a:ext cx="9291296" cy="4338860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1926336" y="3621024"/>
            <a:ext cx="7229856" cy="3657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926336" y="4965903"/>
            <a:ext cx="7254240" cy="2438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926336" y="4419600"/>
            <a:ext cx="7229856" cy="365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926336" y="4700197"/>
            <a:ext cx="7229856" cy="365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Summary of Results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200" dirty="0"/>
              <a:t>心臟測量顯示對工作負載研究結果有了更明確的</a:t>
            </a:r>
            <a:r>
              <a:rPr lang="zh-TW" altLang="zh-TW" sz="2200" dirty="0" smtClean="0"/>
              <a:t>解釋</a:t>
            </a:r>
            <a:endParaRPr lang="en-US" altLang="zh-TW" sz="2200" dirty="0" smtClean="0"/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r>
              <a:rPr lang="zh-TW" altLang="zh-TW" sz="2200" dirty="0" smtClean="0"/>
              <a:t>血壓</a:t>
            </a:r>
            <a:r>
              <a:rPr lang="zh-TW" altLang="zh-TW" sz="2200" dirty="0"/>
              <a:t>，</a:t>
            </a:r>
            <a:r>
              <a:rPr lang="en-US" altLang="zh-TW" sz="2200" dirty="0"/>
              <a:t>HR</a:t>
            </a:r>
            <a:r>
              <a:rPr lang="zh-TW" altLang="zh-TW" sz="2200" dirty="0"/>
              <a:t>，</a:t>
            </a:r>
            <a:r>
              <a:rPr lang="en-US" altLang="zh-TW" sz="2200" dirty="0"/>
              <a:t>HRV</a:t>
            </a:r>
            <a:r>
              <a:rPr lang="zh-TW" altLang="zh-TW" sz="2200" dirty="0"/>
              <a:t>和</a:t>
            </a:r>
            <a:r>
              <a:rPr lang="en-US" altLang="zh-TW" sz="2200" dirty="0"/>
              <a:t>HP</a:t>
            </a:r>
            <a:r>
              <a:rPr lang="zh-TW" altLang="zh-TW" sz="2200" dirty="0"/>
              <a:t>對認知需求具有相對穩定的敏感性</a:t>
            </a:r>
            <a:r>
              <a:rPr lang="en-US" altLang="zh-TW" sz="2200" dirty="0"/>
              <a:t>(standard deviations are low, which is unusual for bare-bones meta-analysis; Arthur, Bennett, &amp; </a:t>
            </a:r>
            <a:r>
              <a:rPr lang="en-US" altLang="zh-TW" sz="2200" dirty="0" err="1"/>
              <a:t>Huffcutt</a:t>
            </a:r>
            <a:r>
              <a:rPr lang="en-US" altLang="zh-TW" sz="2200" dirty="0"/>
              <a:t>, 2001</a:t>
            </a:r>
            <a:r>
              <a:rPr lang="en-US" altLang="zh-TW" sz="2200" dirty="0" smtClean="0"/>
              <a:t>)</a:t>
            </a:r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r>
              <a:rPr lang="zh-TW" altLang="zh-TW" sz="2200" dirty="0" smtClean="0"/>
              <a:t>延長</a:t>
            </a:r>
            <a:r>
              <a:rPr lang="zh-TW" altLang="en-US" sz="2200" dirty="0" smtClean="0"/>
              <a:t>工作時間</a:t>
            </a:r>
            <a:r>
              <a:rPr lang="zh-TW" altLang="zh-TW" sz="2200" dirty="0" smtClean="0"/>
              <a:t>來</a:t>
            </a:r>
            <a:r>
              <a:rPr lang="zh-TW" altLang="en-US" sz="2200" dirty="0" smtClean="0"/>
              <a:t>增</a:t>
            </a:r>
            <a:r>
              <a:rPr lang="zh-TW" altLang="zh-TW" sz="2200" dirty="0" smtClean="0"/>
              <a:t>加</a:t>
            </a:r>
            <a:r>
              <a:rPr lang="zh-TW" altLang="zh-TW" sz="2200" dirty="0"/>
              <a:t>工作量的情況下，</a:t>
            </a:r>
            <a:r>
              <a:rPr lang="en-US" altLang="zh-TW" sz="2200" dirty="0"/>
              <a:t>HRV</a:t>
            </a:r>
            <a:r>
              <a:rPr lang="zh-TW" altLang="zh-TW" sz="2200" dirty="0"/>
              <a:t>對工作</a:t>
            </a:r>
            <a:r>
              <a:rPr lang="zh-TW" altLang="zh-TW" sz="2200" dirty="0" smtClean="0"/>
              <a:t>負</a:t>
            </a:r>
            <a:r>
              <a:rPr lang="zh-TW" altLang="en-US" sz="2200" dirty="0" smtClean="0"/>
              <a:t>載</a:t>
            </a:r>
            <a:r>
              <a:rPr lang="zh-TW" altLang="zh-TW" sz="2200" dirty="0" smtClean="0"/>
              <a:t>的</a:t>
            </a:r>
            <a:r>
              <a:rPr lang="zh-TW" altLang="en-US" sz="2200" dirty="0" smtClean="0"/>
              <a:t>影響</a:t>
            </a:r>
            <a:r>
              <a:rPr lang="zh-TW" altLang="zh-TW" sz="2200" dirty="0" smtClean="0"/>
              <a:t>會加劇</a:t>
            </a:r>
            <a:r>
              <a:rPr lang="zh-TW" altLang="en-US" sz="2200" dirty="0" smtClean="0"/>
              <a:t>，但</a:t>
            </a:r>
            <a:r>
              <a:rPr lang="zh-TW" altLang="zh-TW" sz="2200" dirty="0" smtClean="0"/>
              <a:t>血壓</a:t>
            </a:r>
            <a:r>
              <a:rPr lang="zh-TW" altLang="zh-TW" sz="2200" dirty="0"/>
              <a:t>無明顯的</a:t>
            </a:r>
            <a:r>
              <a:rPr lang="zh-TW" altLang="zh-TW" sz="2200" dirty="0" smtClean="0"/>
              <a:t>差別</a:t>
            </a:r>
            <a:endParaRPr lang="en-US" altLang="zh-TW" sz="2200" dirty="0" smtClean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zh-TW" altLang="zh-TW" sz="2200" dirty="0"/>
              <a:t>檢測到了重大變化在績效衡量的情況</a:t>
            </a:r>
            <a:r>
              <a:rPr lang="zh-TW" altLang="zh-TW" sz="2200" dirty="0" smtClean="0"/>
              <a:t>下</a:t>
            </a:r>
            <a:r>
              <a:rPr lang="zh-TW" altLang="en-US" sz="2200" dirty="0" smtClean="0"/>
              <a:t>，</a:t>
            </a:r>
            <a:r>
              <a:rPr lang="zh-TW" altLang="zh-TW" sz="2200" dirty="0" smtClean="0"/>
              <a:t>工作量</a:t>
            </a:r>
            <a:r>
              <a:rPr lang="zh-TW" altLang="zh-TW" sz="2200" dirty="0"/>
              <a:t>和主觀反應已證明不敏感（</a:t>
            </a:r>
            <a:r>
              <a:rPr lang="en-US" altLang="zh-TW" sz="2200" dirty="0"/>
              <a:t>Brookings</a:t>
            </a:r>
            <a:r>
              <a:rPr lang="zh-TW" altLang="zh-TW" sz="2200" dirty="0"/>
              <a:t>，</a:t>
            </a:r>
            <a:r>
              <a:rPr lang="en-US" altLang="zh-TW" sz="2200" dirty="0"/>
              <a:t>Wilson</a:t>
            </a:r>
            <a:r>
              <a:rPr lang="zh-TW" altLang="zh-TW" sz="2200" dirty="0"/>
              <a:t>，＆</a:t>
            </a:r>
            <a:r>
              <a:rPr lang="en-US" altLang="zh-TW" sz="2200" dirty="0"/>
              <a:t>Swain</a:t>
            </a:r>
            <a:r>
              <a:rPr lang="zh-TW" altLang="zh-TW" sz="2200" dirty="0"/>
              <a:t>，</a:t>
            </a:r>
            <a:r>
              <a:rPr lang="en-US" altLang="zh-TW" sz="2200" dirty="0"/>
              <a:t>1996</a:t>
            </a:r>
            <a:r>
              <a:rPr lang="zh-TW" altLang="zh-TW" sz="2200" dirty="0"/>
              <a:t>）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9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Limitations and Future Research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200" dirty="0"/>
              <a:t>整合分析限制了研究的類型包括個體的差異，生理指標研究可能沒有完全代表生理學</a:t>
            </a:r>
            <a:r>
              <a:rPr lang="zh-TW" altLang="zh-TW" sz="2200" dirty="0" smtClean="0"/>
              <a:t>文獻測量的有效性（</a:t>
            </a:r>
            <a:r>
              <a:rPr lang="en-US" altLang="zh-TW" sz="2200" dirty="0" smtClean="0"/>
              <a:t>Rosenthal</a:t>
            </a:r>
            <a:r>
              <a:rPr lang="zh-TW" altLang="zh-TW" sz="2200" dirty="0" smtClean="0"/>
              <a:t>，</a:t>
            </a:r>
            <a:r>
              <a:rPr lang="en-US" altLang="zh-TW" sz="2200" dirty="0" smtClean="0"/>
              <a:t>1991</a:t>
            </a:r>
            <a:r>
              <a:rPr lang="zh-TW" altLang="zh-TW" sz="2200" dirty="0" smtClean="0"/>
              <a:t>）</a:t>
            </a:r>
            <a:endParaRPr lang="en-US" altLang="zh-TW" sz="2200" dirty="0" smtClean="0"/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r>
              <a:rPr lang="zh-TW" altLang="zh-TW" sz="2200" dirty="0"/>
              <a:t>相關性缺乏</a:t>
            </a:r>
            <a:r>
              <a:rPr lang="en-US" altLang="zh-TW" sz="2200" dirty="0"/>
              <a:t>:</a:t>
            </a:r>
            <a:r>
              <a:rPr lang="zh-TW" altLang="zh-TW" sz="2200" dirty="0"/>
              <a:t>缺乏</a:t>
            </a:r>
            <a:r>
              <a:rPr lang="en-US" altLang="zh-TW" sz="2200" dirty="0"/>
              <a:t>k = 4</a:t>
            </a:r>
            <a:r>
              <a:rPr lang="zh-TW" altLang="zh-TW" sz="2200" dirty="0"/>
              <a:t>和</a:t>
            </a:r>
            <a:r>
              <a:rPr lang="en-US" altLang="zh-TW" sz="2200" dirty="0"/>
              <a:t>k = 2</a:t>
            </a:r>
            <a:r>
              <a:rPr lang="zh-TW" altLang="zh-TW" sz="2200" dirty="0"/>
              <a:t>限制了整合分析技術（</a:t>
            </a:r>
            <a:r>
              <a:rPr lang="en-US" altLang="zh-TW" sz="2200" dirty="0"/>
              <a:t>Becker</a:t>
            </a:r>
            <a:r>
              <a:rPr lang="zh-TW" altLang="zh-TW" sz="2200" dirty="0"/>
              <a:t>，</a:t>
            </a:r>
            <a:r>
              <a:rPr lang="en-US" altLang="zh-TW" sz="2200" dirty="0"/>
              <a:t>2015; Landis</a:t>
            </a:r>
            <a:r>
              <a:rPr lang="zh-TW" altLang="zh-TW" sz="2200" dirty="0"/>
              <a:t>，</a:t>
            </a:r>
            <a:r>
              <a:rPr lang="en-US" altLang="zh-TW" sz="2200" dirty="0"/>
              <a:t>2013</a:t>
            </a:r>
            <a:r>
              <a:rPr lang="zh-TW" altLang="zh-TW" sz="2200" dirty="0" smtClean="0"/>
              <a:t>）</a:t>
            </a:r>
            <a:endParaRPr lang="en-US" altLang="zh-TW" sz="2200" dirty="0" smtClean="0"/>
          </a:p>
          <a:p>
            <a:pPr marL="0" indent="0">
              <a:buNone/>
            </a:pPr>
            <a:endParaRPr lang="zh-TW" altLang="zh-TW" sz="2200" dirty="0"/>
          </a:p>
          <a:p>
            <a:pPr marL="0" indent="0">
              <a:buNone/>
            </a:pPr>
            <a:r>
              <a:rPr lang="zh-TW" altLang="zh-TW" sz="2200" dirty="0" smtClean="0"/>
              <a:t>標準差</a:t>
            </a:r>
            <a:r>
              <a:rPr lang="zh-TW" altLang="en-US" sz="2200" dirty="0" smtClean="0"/>
              <a:t>偏</a:t>
            </a:r>
            <a:r>
              <a:rPr lang="zh-TW" altLang="zh-TW" sz="2200" dirty="0" smtClean="0"/>
              <a:t>小</a:t>
            </a:r>
            <a:endParaRPr lang="en-US" altLang="zh-TW" sz="2200" dirty="0" smtClean="0"/>
          </a:p>
          <a:p>
            <a:pPr marL="0" indent="0">
              <a:buNone/>
            </a:pPr>
            <a:endParaRPr lang="zh-TW" altLang="zh-TW" sz="2200" dirty="0"/>
          </a:p>
          <a:p>
            <a:pPr marL="0" indent="0">
              <a:buNone/>
            </a:pPr>
            <a:r>
              <a:rPr lang="zh-TW" altLang="zh-TW" sz="2200" dirty="0"/>
              <a:t>環境條件</a:t>
            </a:r>
            <a:r>
              <a:rPr lang="en-US" altLang="zh-TW" sz="2200" dirty="0"/>
              <a:t>:</a:t>
            </a:r>
            <a:r>
              <a:rPr lang="zh-TW" altLang="zh-TW" sz="2200" dirty="0"/>
              <a:t>實驗室的環境條件可能會影響操作員心臟活動</a:t>
            </a:r>
            <a:r>
              <a:rPr lang="en-US" altLang="zh-TW" sz="2200" dirty="0"/>
              <a:t>(</a:t>
            </a:r>
            <a:r>
              <a:rPr lang="en-US" altLang="zh-TW" sz="2200" dirty="0" err="1"/>
              <a:t>Szalma</a:t>
            </a:r>
            <a:r>
              <a:rPr lang="en-US" altLang="zh-TW" sz="2200" dirty="0"/>
              <a:t> &amp; Hancock,2011)</a:t>
            </a:r>
            <a:endParaRPr lang="zh-TW" altLang="zh-TW" sz="22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99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Conclusion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200" dirty="0"/>
              <a:t>目前心臟活動</a:t>
            </a:r>
            <a:r>
              <a:rPr lang="zh-TW" altLang="zh-TW" sz="2200" dirty="0" smtClean="0"/>
              <a:t>變化的整合分析旨在強加認知工作負載的操縱</a:t>
            </a:r>
            <a:endParaRPr lang="en-US" altLang="zh-TW" sz="2200" dirty="0" smtClean="0"/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r>
              <a:rPr lang="zh-TW" altLang="zh-TW" sz="2200" dirty="0"/>
              <a:t>研究結果表示</a:t>
            </a:r>
            <a:r>
              <a:rPr lang="en-US" altLang="zh-TW" sz="2200" dirty="0"/>
              <a:t>:HRV</a:t>
            </a:r>
            <a:r>
              <a:rPr lang="zh-TW" altLang="zh-TW" sz="2200" dirty="0"/>
              <a:t>，</a:t>
            </a:r>
            <a:r>
              <a:rPr lang="en-US" altLang="zh-TW" sz="2200" dirty="0"/>
              <a:t>HR</a:t>
            </a:r>
            <a:r>
              <a:rPr lang="zh-TW" altLang="zh-TW" sz="2200" dirty="0"/>
              <a:t>，血壓和</a:t>
            </a:r>
            <a:r>
              <a:rPr lang="en-US" altLang="zh-TW" sz="2200" dirty="0"/>
              <a:t>HP</a:t>
            </a:r>
            <a:r>
              <a:rPr lang="zh-TW" altLang="zh-TW" sz="2200" dirty="0"/>
              <a:t>對於認知工作負載的工作量</a:t>
            </a:r>
            <a:r>
              <a:rPr lang="zh-TW" altLang="zh-TW" sz="2200" dirty="0" smtClean="0"/>
              <a:t>敏感度</a:t>
            </a:r>
            <a:endParaRPr lang="en-US" altLang="zh-TW" sz="2200" dirty="0" smtClean="0"/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r>
              <a:rPr lang="zh-TW" altLang="zh-TW" sz="2200" dirty="0"/>
              <a:t>各種心臟活動指標可以來評估認知工作負載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47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9512" y="2632837"/>
            <a:ext cx="2148840" cy="1325563"/>
          </a:xfrm>
        </p:spPr>
        <p:txBody>
          <a:bodyPr>
            <a:normAutofit/>
          </a:bodyPr>
          <a:lstStyle/>
          <a:p>
            <a:r>
              <a:rPr lang="en-US" altLang="zh-TW" sz="5000" dirty="0" smtClean="0"/>
              <a:t>END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5245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6968" y="1207008"/>
            <a:ext cx="10515600" cy="4848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Results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結果</a:t>
            </a:r>
            <a:endParaRPr lang="en-US" altLang="zh-TW" sz="24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心率變化測量顯示出對工作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負</a:t>
            </a: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載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的敏感性</a:t>
            </a: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應</a:t>
            </a: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將工作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負</a:t>
            </a: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載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利用</a:t>
            </a: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多個指標來了解工作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負</a:t>
            </a: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載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量</a:t>
            </a: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Conclusion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結論</a:t>
            </a:r>
            <a:endParaRPr lang="en-US" altLang="zh-TW" sz="24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利用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各種</a:t>
            </a: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心臟活動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指標</a:t>
            </a: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評估</a:t>
            </a: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認知工作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負載</a:t>
            </a: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選擇心理或生理學</a:t>
            </a:r>
            <a:r>
              <a:rPr lang="zh-TW" altLang="zh-TW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測量</a:t>
            </a:r>
            <a:endPara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Applications</a:t>
            </a:r>
            <a:r>
              <a:rPr lang="zh-TW" altLang="en-US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應用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尋求驗證最佳解釋測量的條件</a:t>
            </a:r>
            <a:endParaRPr lang="zh-TW" altLang="en-US" sz="2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Young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Stanton (2007)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了在任何領域，研究人員必須注意選擇哪個次要任務與其主要對應物進行性能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生理測量可以更準確的知道任務本身所施加的認知工作量，而不是實驗設計人為施加的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工作量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Hancock,2013)</a:t>
            </a: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生理測量提共了在作業上更顯著的心理和生理的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適應性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(Hancock &amp; Warm,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1989)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1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生理學測量以多種方式表明認知工作量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實驗室的環境中，調整工作的變化，可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認知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的工作負載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e.g., 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Marinescuet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al., 2018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Donnell and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Eggemeier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(1986) and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Eggemeier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Wilson, Kramer, and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Damos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(1991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如何通過其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敏感性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辨別力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可靠性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侵入性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來做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的評估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結合測量的可靠性和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功效，有助於確定測量的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效用。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(Kramer, 1991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345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01953"/>
            <a:ext cx="10515600" cy="4108704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心臟活動測量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心臟週期（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也稱心跳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間隔（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IBI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），心跳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之間的平均時間（以毫秒為單位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測量值​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​值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除以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60,000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（一分鐘內的毫秒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Weisdorf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Spodick,1976)</a:t>
            </a: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HR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是每單位時間測量的心臟收縮的數量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，通常被量化為每分鐘心跳（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bpm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24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3816" y="1755649"/>
            <a:ext cx="10515600" cy="4108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心臟活動測量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心率變異性（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HRV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IBI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之間平率的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HRV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domain indices(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時域索引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frequency domain indices(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頻域索引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頻包括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0.04~0.15Hz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之間的帶寬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，高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頻帶在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0.15~0.40Hz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(Thayer et al., 2008)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63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79193"/>
            <a:ext cx="10515600" cy="320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Kalsbeek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(1971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表明心率變異性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HRV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可靠的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敏感性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心臟活動測量的整合作為認知工作負載指標尚不存在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4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Theoretical Approach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工作和環境的差異等因素可以產生生理反應的差異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Hancock and Warm’s (1989)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相似模型，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了個體差異對外部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的生理反應與認知能量理論一致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Driskell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Mullen, Johnston, Hughes, &amp; 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Batchelor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1992; Matthews et al., </a:t>
            </a:r>
          </a:p>
          <a:p>
            <a:pPr marL="0" indent="0"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2002)</a:t>
            </a: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36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4181</TotalTime>
  <Words>1165</Words>
  <Application>Microsoft Office PowerPoint</Application>
  <PresentationFormat>寬螢幕</PresentationFormat>
  <Paragraphs>156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微軟正黑體</vt:lpstr>
      <vt:lpstr>微軟正黑體 Light</vt:lpstr>
      <vt:lpstr>新細明體</vt:lpstr>
      <vt:lpstr>Arial</vt:lpstr>
      <vt:lpstr>Gill Sans MT</vt:lpstr>
      <vt:lpstr>Impact</vt:lpstr>
      <vt:lpstr>Badge</vt:lpstr>
      <vt:lpstr>Cardiac Measures of Cognitive Workload :  A Meta-Analysis  認知工作量的心臟測量：整合分析</vt:lpstr>
      <vt:lpstr>PowerPoint 簡報</vt:lpstr>
      <vt:lpstr>PowerPoint 簡報</vt:lpstr>
      <vt:lpstr>Introduction</vt:lpstr>
      <vt:lpstr>Introduction</vt:lpstr>
      <vt:lpstr>Introduction</vt:lpstr>
      <vt:lpstr>Introduction</vt:lpstr>
      <vt:lpstr>Introduction</vt:lpstr>
      <vt:lpstr>Theoretical Approach</vt:lpstr>
      <vt:lpstr>Theoretical Approach</vt:lpstr>
      <vt:lpstr>Theoretical Approach</vt:lpstr>
      <vt:lpstr>Theoretical Approach</vt:lpstr>
      <vt:lpstr>Theoretical Approach</vt:lpstr>
      <vt:lpstr>Theoretical Approach</vt:lpstr>
      <vt:lpstr>Theoretical Approach</vt:lpstr>
      <vt:lpstr>Method</vt:lpstr>
      <vt:lpstr>Method</vt:lpstr>
      <vt:lpstr>Method</vt:lpstr>
      <vt:lpstr>Cognitive Workload and Cardiac Measures</vt:lpstr>
      <vt:lpstr>Moderator Analyses</vt:lpstr>
      <vt:lpstr>Regression Analysis</vt:lpstr>
      <vt:lpstr>Summary of Results</vt:lpstr>
      <vt:lpstr>Limitations and Future Research</vt:lpstr>
      <vt:lpstr>Conclusion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Measures of Cognitive Workload:A Meta-Analysis  認知工作量的心臟測量：整合分析</dc:title>
  <dc:creator>彭詩芸</dc:creator>
  <cp:lastModifiedBy>彭詩芸</cp:lastModifiedBy>
  <cp:revision>54</cp:revision>
  <dcterms:created xsi:type="dcterms:W3CDTF">2019-09-17T07:04:24Z</dcterms:created>
  <dcterms:modified xsi:type="dcterms:W3CDTF">2019-09-20T04:56:33Z</dcterms:modified>
</cp:coreProperties>
</file>